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59" r:id="rId2"/>
    <p:sldId id="256" r:id="rId3"/>
    <p:sldId id="257" r:id="rId4"/>
    <p:sldId id="258" r:id="rId5"/>
    <p:sldId id="261" r:id="rId6"/>
    <p:sldId id="262" r:id="rId7"/>
    <p:sldId id="260" r:id="rId8"/>
  </p:sldIdLst>
  <p:sldSz cx="12192000" cy="6858000"/>
  <p:notesSz cx="6858000" cy="9144000"/>
  <p:embeddedFontLst>
    <p:embeddedFont>
      <p:font typeface="Calibri Light" panose="020F0302020204030204" pitchFamily="34" charset="0"/>
      <p:regular r:id="rId10"/>
      <p:italic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Helvetica" panose="020B060402020202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hickshake" id="{C60971F3-ACC7-41FF-95F6-C5082C3A39D3}">
          <p14:sldIdLst>
            <p14:sldId id="259"/>
          </p14:sldIdLst>
        </p14:section>
        <p14:section name="Face Detection" id="{1BBEE088-33AE-4DD9-9895-D2409F511AC7}">
          <p14:sldIdLst>
            <p14:sldId id="256"/>
            <p14:sldId id="257"/>
            <p14:sldId id="258"/>
            <p14:sldId id="261"/>
          </p14:sldIdLst>
        </p14:section>
        <p14:section name="Text Detection" id="{DB841AB2-6681-4C2C-BCCE-4CE51B33CD49}">
          <p14:sldIdLst>
            <p14:sldId id="262"/>
          </p14:sldIdLst>
        </p14:section>
        <p14:section name="Geocoding" id="{7662BF14-4422-4B7F-BAAC-EB498D9BE827}">
          <p14:sldIdLst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2CC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77171" autoAdjust="0"/>
  </p:normalViewPr>
  <p:slideViewPr>
    <p:cSldViewPr snapToGrid="0">
      <p:cViewPr varScale="1">
        <p:scale>
          <a:sx n="79" d="100"/>
          <a:sy n="79" d="100"/>
        </p:scale>
        <p:origin x="120" y="11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836E67-40BE-4E48-AA7B-2DD8CE6D08B1}" type="datetimeFigureOut">
              <a:rPr lang="en-AU" smtClean="0"/>
              <a:t>28/01/2018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639E2B-DF88-45CB-8E97-1882329FDCB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353526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Overall architecture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639E2B-DF88-45CB-8E97-1882329FDCBD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875111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Convert Metadata format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639E2B-DF88-45CB-8E97-1882329FDCBD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2798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Face detection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639E2B-DF88-45CB-8E97-1882329FDCBD}" type="slidenum">
              <a:rPr lang="en-AU" smtClean="0"/>
              <a:t>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42333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dirty="0"/>
              <a:t>Face detection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639E2B-DF88-45CB-8E97-1882329FDCBD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97956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FD0E2D-A74F-4478-8329-711ACF2CAC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DE728B-DB70-4727-977E-F7CCD7FE9F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BA7CA-E0EF-4EEC-B4A1-A9E5658CE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47CBD-8067-40D1-82C9-E2D6F4519A36}" type="datetimeFigureOut">
              <a:rPr lang="en-AU" smtClean="0"/>
              <a:t>28/01/2018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FE1AF-928A-41C4-9764-0A2C5BECC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94DA25-F19A-460B-BBF8-C29BB707C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9793E-6C3B-4C4F-AECF-1777730BD52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8900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C4858-E136-4D8A-A34B-8CB2B0953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686E29-F993-4A1C-98AE-A973860981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6AC068-F460-4D7B-861D-10C98C3F8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47CBD-8067-40D1-82C9-E2D6F4519A36}" type="datetimeFigureOut">
              <a:rPr lang="en-AU" smtClean="0"/>
              <a:t>28/01/2018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A5398-F2AF-4B75-9953-2AF918ABD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E1F515-ED61-4158-84DB-23FDACFB2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9793E-6C3B-4C4F-AECF-1777730BD52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73458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DD08-03E9-45E2-964A-AF33D7B6E1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070A7F-3CDA-414E-8E15-203117001C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ADA5AB-4DF3-4964-A924-C326AF125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47CBD-8067-40D1-82C9-E2D6F4519A36}" type="datetimeFigureOut">
              <a:rPr lang="en-AU" smtClean="0"/>
              <a:t>28/01/2018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CE7118-1F08-48B1-8188-8CC73A782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EB9D0C-3D86-4026-B0A1-6E30361D6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9793E-6C3B-4C4F-AECF-1777730BD52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994996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E5D543-1E91-4058-B344-E6AF750C2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C319D5-026B-439D-B1D9-26420FED9D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75392-83D0-4701-8D0E-9155BED17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47CBD-8067-40D1-82C9-E2D6F4519A36}" type="datetimeFigureOut">
              <a:rPr lang="en-AU" smtClean="0"/>
              <a:t>28/01/2018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FB85E9-A88D-4146-93E7-A567CD0A4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1164B1-BDF4-44DF-ACBA-9B653DCD8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9793E-6C3B-4C4F-AECF-1777730BD52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79310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DB4D9-1704-43F0-BC47-4D94DAE7A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18095D-9203-41CC-B483-A5C5B6DBEE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F973DD-ADFE-4944-917A-E85D9CA0A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47CBD-8067-40D1-82C9-E2D6F4519A36}" type="datetimeFigureOut">
              <a:rPr lang="en-AU" smtClean="0"/>
              <a:t>28/01/2018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C3B48-EB0B-4B6C-B79A-6B7EB81E8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D3178E-D2DE-4036-AADA-5958F1E1B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9793E-6C3B-4C4F-AECF-1777730BD52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33029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73E3D-E675-46E3-9437-8114785FF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03B32-7E67-4797-BF1A-18A094BB7B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6DEFD2-8543-4AF5-AB3D-3F60398B7D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11A3BC-2162-49E3-9137-A6E7A00EA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47CBD-8067-40D1-82C9-E2D6F4519A36}" type="datetimeFigureOut">
              <a:rPr lang="en-AU" smtClean="0"/>
              <a:t>28/01/2018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7444ED-512F-4B6B-8DF3-1A1AFB409F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CC8444-D111-4F2D-9E7F-F00E2A89C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9793E-6C3B-4C4F-AECF-1777730BD52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75242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D9B30-CEBF-4902-9CE8-D4569642D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18991-9C2A-4066-82D2-4A92A6EDA9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DCA42D-A402-41FB-AA8C-BC7A450B8C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26D843-26F7-42AC-A2C5-7C96B8C4A4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5517DF-5671-449D-842D-8801D3DE27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89B511-15A5-4454-8D2D-5662688B5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47CBD-8067-40D1-82C9-E2D6F4519A36}" type="datetimeFigureOut">
              <a:rPr lang="en-AU" smtClean="0"/>
              <a:t>28/01/2018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E77136-A58A-49AF-AE09-7039492FB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C2D93E-E74A-4E59-B998-ED44AF584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9793E-6C3B-4C4F-AECF-1777730BD52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8498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0435A-4772-4043-A638-DCE7B3E7B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17D237-3103-4C7D-B083-96CFE67CF8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47CBD-8067-40D1-82C9-E2D6F4519A36}" type="datetimeFigureOut">
              <a:rPr lang="en-AU" smtClean="0"/>
              <a:t>28/01/2018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214F1E2-0573-4A4A-91E7-4E55F11C5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CD9720-60F7-41F0-8425-E9D224B5B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9793E-6C3B-4C4F-AECF-1777730BD52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02641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FACC50-DA92-42C2-8F84-625A4BE76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47CBD-8067-40D1-82C9-E2D6F4519A36}" type="datetimeFigureOut">
              <a:rPr lang="en-AU" smtClean="0"/>
              <a:t>28/01/2018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3CE196B-5367-4E22-8706-78C0AC18C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8BAD1E-2753-4DC1-BE0B-5BD195C56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9793E-6C3B-4C4F-AECF-1777730BD52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9382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39556-DD65-4238-84FD-DB77EF5F1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7BF43-1F23-410A-A5E7-6263794112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DE7486-2376-4E64-BBFB-AF728F7E41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5092C6-E4E6-4F36-99C4-7579622ACB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47CBD-8067-40D1-82C9-E2D6F4519A36}" type="datetimeFigureOut">
              <a:rPr lang="en-AU" smtClean="0"/>
              <a:t>28/01/2018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AAFAE8-1D7C-4FAD-95B5-FE4FD4B75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C5C4DA-480D-42E5-90BD-56D0FD9BB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9793E-6C3B-4C4F-AECF-1777730BD52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3540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EE191-3394-4352-9783-C7D8D943F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1ADF18-C299-40E4-B3D6-0523080223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04F8CD-5716-4E4B-9ABF-3DEC8A9D9E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21400-DA60-4663-BE71-6BC98E95C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47CBD-8067-40D1-82C9-E2D6F4519A36}" type="datetimeFigureOut">
              <a:rPr lang="en-AU" smtClean="0"/>
              <a:t>28/01/2018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DBC2E5-DBC7-434A-9621-2A9CC24A8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F55116-1B0D-4F37-AED7-DAFFE4296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89793E-6C3B-4C4F-AECF-1777730BD52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2818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1F3D36-97E8-4D9B-BAD5-DACE6073FB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9DC541-5FD5-42B8-BFBA-119DA82B58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C125AD-528E-4941-8003-DB43E3A0F7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247CBD-8067-40D1-82C9-E2D6F4519A36}" type="datetimeFigureOut">
              <a:rPr lang="en-AU" smtClean="0"/>
              <a:t>28/01/2018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BE5F58-EDA0-4D19-AB91-1E2F31EB9E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AC67C4-C7C4-48A5-9BF6-F42C63492A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89793E-6C3B-4C4F-AECF-1777730BD526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70405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13" Type="http://schemas.openxmlformats.org/officeDocument/2006/relationships/image" Target="../media/image17.jpg"/><Relationship Id="rId18" Type="http://schemas.openxmlformats.org/officeDocument/2006/relationships/image" Target="../media/image22.jpg"/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12" Type="http://schemas.openxmlformats.org/officeDocument/2006/relationships/image" Target="../media/image16.jpg"/><Relationship Id="rId17" Type="http://schemas.openxmlformats.org/officeDocument/2006/relationships/image" Target="../media/image21.jpg"/><Relationship Id="rId2" Type="http://schemas.openxmlformats.org/officeDocument/2006/relationships/image" Target="../media/image6.jpg"/><Relationship Id="rId16" Type="http://schemas.openxmlformats.org/officeDocument/2006/relationships/image" Target="../media/image2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11" Type="http://schemas.openxmlformats.org/officeDocument/2006/relationships/image" Target="../media/image15.jpg"/><Relationship Id="rId5" Type="http://schemas.openxmlformats.org/officeDocument/2006/relationships/image" Target="../media/image9.jpg"/><Relationship Id="rId15" Type="http://schemas.openxmlformats.org/officeDocument/2006/relationships/image" Target="../media/image19.jpg"/><Relationship Id="rId10" Type="http://schemas.openxmlformats.org/officeDocument/2006/relationships/image" Target="../media/image14.jpg"/><Relationship Id="rId19" Type="http://schemas.openxmlformats.org/officeDocument/2006/relationships/image" Target="../media/image23.jpg"/><Relationship Id="rId4" Type="http://schemas.openxmlformats.org/officeDocument/2006/relationships/image" Target="../media/image8.jpg"/><Relationship Id="rId9" Type="http://schemas.openxmlformats.org/officeDocument/2006/relationships/image" Target="../media/image13.jpg"/><Relationship Id="rId14" Type="http://schemas.openxmlformats.org/officeDocument/2006/relationships/image" Target="../media/image1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FC490C4-7400-40ED-A823-106D3D184853}"/>
              </a:ext>
            </a:extLst>
          </p:cNvPr>
          <p:cNvSpPr/>
          <p:nvPr/>
        </p:nvSpPr>
        <p:spPr>
          <a:xfrm>
            <a:off x="0" y="1"/>
            <a:ext cx="12192000" cy="2304224"/>
          </a:xfrm>
          <a:prstGeom prst="rect">
            <a:avLst/>
          </a:prstGeom>
          <a:solidFill>
            <a:srgbClr val="FFF2CC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AU" sz="160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411DA3-5EAE-49F7-932B-70C3750F3594}"/>
              </a:ext>
            </a:extLst>
          </p:cNvPr>
          <p:cNvSpPr/>
          <p:nvPr/>
        </p:nvSpPr>
        <p:spPr>
          <a:xfrm>
            <a:off x="9059827" y="4802649"/>
            <a:ext cx="1080000" cy="900000"/>
          </a:xfrm>
          <a:prstGeom prst="rect">
            <a:avLst/>
          </a:prstGeom>
          <a:solidFill>
            <a:srgbClr val="7030A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Output MARC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893656A-AC83-4EDA-AAA8-60A7810411AC}"/>
              </a:ext>
            </a:extLst>
          </p:cNvPr>
          <p:cNvSpPr/>
          <p:nvPr/>
        </p:nvSpPr>
        <p:spPr>
          <a:xfrm>
            <a:off x="1971208" y="4183572"/>
            <a:ext cx="1080000" cy="900000"/>
          </a:xfrm>
          <a:prstGeom prst="rect">
            <a:avLst/>
          </a:prstGeom>
          <a:solidFill>
            <a:srgbClr val="7030A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Input</a:t>
            </a:r>
            <a:b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MARC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DA5C2939-790D-4027-979F-6FA740AEBF16}"/>
              </a:ext>
            </a:extLst>
          </p:cNvPr>
          <p:cNvSpPr/>
          <p:nvPr/>
        </p:nvSpPr>
        <p:spPr>
          <a:xfrm>
            <a:off x="3749204" y="4183572"/>
            <a:ext cx="1080000" cy="900000"/>
          </a:xfrm>
          <a:prstGeom prst="roundRect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MARC</a:t>
            </a:r>
            <a:b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Reader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2941C49-E846-4F28-B17C-A345F018C903}"/>
              </a:ext>
            </a:extLst>
          </p:cNvPr>
          <p:cNvSpPr/>
          <p:nvPr/>
        </p:nvSpPr>
        <p:spPr>
          <a:xfrm>
            <a:off x="7248247" y="4802649"/>
            <a:ext cx="1080000" cy="900000"/>
          </a:xfrm>
          <a:prstGeom prst="roundRect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MARC</a:t>
            </a:r>
            <a:b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Writer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D225C6C-B79A-4809-BF89-C26F7ED95C0B}"/>
              </a:ext>
            </a:extLst>
          </p:cNvPr>
          <p:cNvSpPr/>
          <p:nvPr/>
        </p:nvSpPr>
        <p:spPr>
          <a:xfrm>
            <a:off x="1970508" y="1009586"/>
            <a:ext cx="1080000" cy="900000"/>
          </a:xfrm>
          <a:prstGeom prst="rect">
            <a:avLst/>
          </a:prstGeom>
          <a:solidFill>
            <a:srgbClr val="7030A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Image</a:t>
            </a:r>
            <a:b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Files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37D33533-A4C3-470A-AF61-D3786A35EA57}"/>
              </a:ext>
            </a:extLst>
          </p:cNvPr>
          <p:cNvSpPr/>
          <p:nvPr/>
        </p:nvSpPr>
        <p:spPr>
          <a:xfrm>
            <a:off x="3749204" y="1009586"/>
            <a:ext cx="1080000" cy="900000"/>
          </a:xfrm>
          <a:prstGeom prst="roundRect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Image Processors</a:t>
            </a:r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44ED5BE6-ABAE-42FD-9044-3D66A54AABF7}"/>
              </a:ext>
            </a:extLst>
          </p:cNvPr>
          <p:cNvSpPr/>
          <p:nvPr/>
        </p:nvSpPr>
        <p:spPr>
          <a:xfrm>
            <a:off x="3231144" y="4543488"/>
            <a:ext cx="360000" cy="270000"/>
          </a:xfrm>
          <a:prstGeom prst="rightArrow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AU" sz="1400" b="1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81C29FD1-0E49-4FA7-B053-23FBFA076F07}"/>
              </a:ext>
            </a:extLst>
          </p:cNvPr>
          <p:cNvSpPr/>
          <p:nvPr/>
        </p:nvSpPr>
        <p:spPr>
          <a:xfrm rot="2700000">
            <a:off x="6743761" y="4911863"/>
            <a:ext cx="360000" cy="270000"/>
          </a:xfrm>
          <a:prstGeom prst="rightArrow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AU" sz="1400" b="1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5BBB72B5-7BF6-43A5-A4C5-CDB6DB9F7145}"/>
              </a:ext>
            </a:extLst>
          </p:cNvPr>
          <p:cNvSpPr/>
          <p:nvPr/>
        </p:nvSpPr>
        <p:spPr>
          <a:xfrm>
            <a:off x="4987264" y="4543488"/>
            <a:ext cx="360000" cy="270000"/>
          </a:xfrm>
          <a:prstGeom prst="rightArrow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AU" sz="1400" b="1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6F3E7FDF-95DC-4FC2-BF5A-DDACD6FE0DE3}"/>
              </a:ext>
            </a:extLst>
          </p:cNvPr>
          <p:cNvSpPr/>
          <p:nvPr/>
        </p:nvSpPr>
        <p:spPr>
          <a:xfrm>
            <a:off x="8502335" y="5117649"/>
            <a:ext cx="360000" cy="270000"/>
          </a:xfrm>
          <a:prstGeom prst="rightArrow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AU" sz="1400" b="1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5" name="Arrow: Right 34">
            <a:extLst>
              <a:ext uri="{FF2B5EF4-FFF2-40B4-BE49-F238E27FC236}">
                <a16:creationId xmlns:a16="http://schemas.microsoft.com/office/drawing/2014/main" id="{0C7AA753-EC6A-4660-BA9C-7997358BF07C}"/>
              </a:ext>
            </a:extLst>
          </p:cNvPr>
          <p:cNvSpPr/>
          <p:nvPr/>
        </p:nvSpPr>
        <p:spPr>
          <a:xfrm>
            <a:off x="3231144" y="1335036"/>
            <a:ext cx="360000" cy="270000"/>
          </a:xfrm>
          <a:prstGeom prst="rightArrow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AU" sz="1400" b="1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C1C2A047-95F6-43FD-98A3-EE4B3DC76E54}"/>
              </a:ext>
            </a:extLst>
          </p:cNvPr>
          <p:cNvSpPr/>
          <p:nvPr/>
        </p:nvSpPr>
        <p:spPr>
          <a:xfrm>
            <a:off x="7264161" y="1001387"/>
            <a:ext cx="1046573" cy="900000"/>
          </a:xfrm>
          <a:prstGeom prst="roundRect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ML</a:t>
            </a:r>
            <a:b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Classifier</a:t>
            </a:r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A6654D4C-C5FF-49F3-99D5-0F20C4382738}"/>
              </a:ext>
            </a:extLst>
          </p:cNvPr>
          <p:cNvSpPr/>
          <p:nvPr/>
        </p:nvSpPr>
        <p:spPr>
          <a:xfrm>
            <a:off x="4957955" y="1335036"/>
            <a:ext cx="360000" cy="270000"/>
          </a:xfrm>
          <a:prstGeom prst="rightArrow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AU" sz="1400" b="1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B59C199-9883-4385-952B-CFDC5E1EEDD6}"/>
              </a:ext>
            </a:extLst>
          </p:cNvPr>
          <p:cNvSpPr txBox="1"/>
          <p:nvPr/>
        </p:nvSpPr>
        <p:spPr>
          <a:xfrm>
            <a:off x="3254519" y="105059"/>
            <a:ext cx="2057502" cy="73866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lIns="36000" rIns="3600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Face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Text Recognition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b="1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Image Captioning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34A924F-D0B0-4AC3-8651-CDE7433FA753}"/>
              </a:ext>
            </a:extLst>
          </p:cNvPr>
          <p:cNvSpPr txBox="1"/>
          <p:nvPr/>
        </p:nvSpPr>
        <p:spPr>
          <a:xfrm>
            <a:off x="1970508" y="5264977"/>
            <a:ext cx="1080000" cy="73866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lIns="36000" rIns="3600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MARC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XML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JSON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7EC236E-CD33-45BA-8424-DDFD331787D4}"/>
              </a:ext>
            </a:extLst>
          </p:cNvPr>
          <p:cNvSpPr txBox="1"/>
          <p:nvPr/>
        </p:nvSpPr>
        <p:spPr>
          <a:xfrm>
            <a:off x="3645910" y="5889833"/>
            <a:ext cx="1701354" cy="73866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lIns="36000" rIns="3600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Geocoding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Date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Link Resolution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DDF40D0-C362-4619-946F-889D779D34F5}"/>
              </a:ext>
            </a:extLst>
          </p:cNvPr>
          <p:cNvSpPr txBox="1"/>
          <p:nvPr/>
        </p:nvSpPr>
        <p:spPr>
          <a:xfrm>
            <a:off x="30367" y="0"/>
            <a:ext cx="2111723" cy="307777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</a:ln>
        </p:spPr>
        <p:txBody>
          <a:bodyPr wrap="none" lIns="36000" rIns="36000" rtlCol="0">
            <a:spAutoFit/>
          </a:bodyPr>
          <a:lstStyle/>
          <a:p>
            <a:r>
              <a:rPr lang="en-AU" sz="1400" b="1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Supercomputing Centre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960C258-7672-435F-9EF1-051FA812F9FB}"/>
              </a:ext>
            </a:extLst>
          </p:cNvPr>
          <p:cNvCxnSpPr>
            <a:cxnSpLocks/>
          </p:cNvCxnSpPr>
          <p:nvPr/>
        </p:nvCxnSpPr>
        <p:spPr>
          <a:xfrm flipV="1">
            <a:off x="0" y="2288873"/>
            <a:ext cx="12192000" cy="15352"/>
          </a:xfrm>
          <a:prstGeom prst="line">
            <a:avLst/>
          </a:prstGeom>
          <a:ln w="38100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D86DD8D4-2F79-47A7-BF99-46C39894D5B2}"/>
              </a:ext>
            </a:extLst>
          </p:cNvPr>
          <p:cNvSpPr txBox="1"/>
          <p:nvPr/>
        </p:nvSpPr>
        <p:spPr>
          <a:xfrm>
            <a:off x="6647585" y="318914"/>
            <a:ext cx="2299275" cy="52322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none" lIns="36000" rIns="3600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b="1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Subject Recognition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b="1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Landmark Recognition</a:t>
            </a:r>
          </a:p>
        </p:txBody>
      </p:sp>
      <p:sp>
        <p:nvSpPr>
          <p:cNvPr id="2" name="Flowchart: Magnetic Disk 1">
            <a:extLst>
              <a:ext uri="{FF2B5EF4-FFF2-40B4-BE49-F238E27FC236}">
                <a16:creationId xmlns:a16="http://schemas.microsoft.com/office/drawing/2014/main" id="{E02F0F01-E88F-43E2-9B22-A4961F1F7BAE}"/>
              </a:ext>
            </a:extLst>
          </p:cNvPr>
          <p:cNvSpPr/>
          <p:nvPr/>
        </p:nvSpPr>
        <p:spPr>
          <a:xfrm>
            <a:off x="5520001" y="4054619"/>
            <a:ext cx="1030078" cy="1204706"/>
          </a:xfrm>
          <a:prstGeom prst="flowChartMagneticDisk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Relational</a:t>
            </a:r>
            <a:b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Database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0AABF0D-5E3E-4CDA-AF82-AE7A628E329B}"/>
              </a:ext>
            </a:extLst>
          </p:cNvPr>
          <p:cNvSpPr/>
          <p:nvPr/>
        </p:nvSpPr>
        <p:spPr>
          <a:xfrm>
            <a:off x="5495040" y="5809165"/>
            <a:ext cx="1080000" cy="900000"/>
          </a:xfrm>
          <a:prstGeom prst="roundRect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Metadata</a:t>
            </a:r>
            <a:b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Parsers</a:t>
            </a:r>
          </a:p>
        </p:txBody>
      </p:sp>
      <p:sp>
        <p:nvSpPr>
          <p:cNvPr id="33" name="Arrow: Left-Right 32">
            <a:extLst>
              <a:ext uri="{FF2B5EF4-FFF2-40B4-BE49-F238E27FC236}">
                <a16:creationId xmlns:a16="http://schemas.microsoft.com/office/drawing/2014/main" id="{847A0848-BCE0-4FA3-9D9E-F05F2B6F3218}"/>
              </a:ext>
            </a:extLst>
          </p:cNvPr>
          <p:cNvSpPr/>
          <p:nvPr/>
        </p:nvSpPr>
        <p:spPr>
          <a:xfrm rot="16200000">
            <a:off x="5855040" y="5399245"/>
            <a:ext cx="360000" cy="270000"/>
          </a:xfrm>
          <a:prstGeom prst="leftRightArrow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AU" sz="1400" b="1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2" name="Flowchart: Magnetic Disk 41">
            <a:extLst>
              <a:ext uri="{FF2B5EF4-FFF2-40B4-BE49-F238E27FC236}">
                <a16:creationId xmlns:a16="http://schemas.microsoft.com/office/drawing/2014/main" id="{C54EF91E-1DB1-4E44-AE9F-B1AAA73C63FF}"/>
              </a:ext>
            </a:extLst>
          </p:cNvPr>
          <p:cNvSpPr/>
          <p:nvPr/>
        </p:nvSpPr>
        <p:spPr>
          <a:xfrm>
            <a:off x="5520001" y="882733"/>
            <a:ext cx="1030078" cy="1131572"/>
          </a:xfrm>
          <a:prstGeom prst="flowChartMagneticDisk">
            <a:avLst/>
          </a:prstGeom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Object </a:t>
            </a:r>
            <a:b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Store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4B15BF4-AFB1-4F35-9270-02CD5D1C55FD}"/>
              </a:ext>
            </a:extLst>
          </p:cNvPr>
          <p:cNvSpPr txBox="1"/>
          <p:nvPr/>
        </p:nvSpPr>
        <p:spPr>
          <a:xfrm>
            <a:off x="9069577" y="5876717"/>
            <a:ext cx="1080000" cy="73866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lIns="36000" rIns="3600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b="1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MARC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b="1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XML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b="1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JSON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B79156B-D965-4979-AC95-BCA8AD30F780}"/>
              </a:ext>
            </a:extLst>
          </p:cNvPr>
          <p:cNvSpPr txBox="1"/>
          <p:nvPr/>
        </p:nvSpPr>
        <p:spPr>
          <a:xfrm>
            <a:off x="9057385" y="2483494"/>
            <a:ext cx="1080000" cy="73866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lIns="36000" rIns="36000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CSV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b="1" dirty="0">
                <a:solidFill>
                  <a:srgbClr val="FF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XML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JSON</a:t>
            </a:r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7565E3FF-55EA-4503-979C-BA20B646764A}"/>
              </a:ext>
            </a:extLst>
          </p:cNvPr>
          <p:cNvSpPr/>
          <p:nvPr/>
        </p:nvSpPr>
        <p:spPr>
          <a:xfrm>
            <a:off x="7264161" y="3379129"/>
            <a:ext cx="1080000" cy="900000"/>
          </a:xfrm>
          <a:prstGeom prst="roundRect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Flat File Writer</a:t>
            </a:r>
          </a:p>
        </p:txBody>
      </p:sp>
      <p:sp>
        <p:nvSpPr>
          <p:cNvPr id="53" name="Arrow: Right 52">
            <a:extLst>
              <a:ext uri="{FF2B5EF4-FFF2-40B4-BE49-F238E27FC236}">
                <a16:creationId xmlns:a16="http://schemas.microsoft.com/office/drawing/2014/main" id="{A9E9CDA7-5C96-4C90-8D78-0108F7525377}"/>
              </a:ext>
            </a:extLst>
          </p:cNvPr>
          <p:cNvSpPr/>
          <p:nvPr/>
        </p:nvSpPr>
        <p:spPr>
          <a:xfrm>
            <a:off x="8535985" y="3696211"/>
            <a:ext cx="360000" cy="270000"/>
          </a:xfrm>
          <a:prstGeom prst="rightArrow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AU" sz="1400" b="1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8AEB0BC-EB08-4739-AF37-58ECD8843259}"/>
              </a:ext>
            </a:extLst>
          </p:cNvPr>
          <p:cNvSpPr/>
          <p:nvPr/>
        </p:nvSpPr>
        <p:spPr>
          <a:xfrm>
            <a:off x="9064435" y="3377777"/>
            <a:ext cx="1080000" cy="900000"/>
          </a:xfrm>
          <a:prstGeom prst="rect">
            <a:avLst/>
          </a:prstGeom>
          <a:solidFill>
            <a:srgbClr val="7030A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Output </a:t>
            </a:r>
            <a:b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Flat File</a:t>
            </a:r>
          </a:p>
        </p:txBody>
      </p:sp>
      <p:sp>
        <p:nvSpPr>
          <p:cNvPr id="69" name="Arrow: Left-Right 68">
            <a:extLst>
              <a:ext uri="{FF2B5EF4-FFF2-40B4-BE49-F238E27FC236}">
                <a16:creationId xmlns:a16="http://schemas.microsoft.com/office/drawing/2014/main" id="{91554E0E-AD39-41B2-8B93-7EE1711AD8D4}"/>
              </a:ext>
            </a:extLst>
          </p:cNvPr>
          <p:cNvSpPr/>
          <p:nvPr/>
        </p:nvSpPr>
        <p:spPr>
          <a:xfrm>
            <a:off x="6743761" y="1344644"/>
            <a:ext cx="360000" cy="270000"/>
          </a:xfrm>
          <a:prstGeom prst="leftRightArrow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AU" sz="1400" b="1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0" name="Arrow: Left 69">
            <a:extLst>
              <a:ext uri="{FF2B5EF4-FFF2-40B4-BE49-F238E27FC236}">
                <a16:creationId xmlns:a16="http://schemas.microsoft.com/office/drawing/2014/main" id="{FF4E342F-0AB6-4ADC-8B5A-BD155C6E84A5}"/>
              </a:ext>
            </a:extLst>
          </p:cNvPr>
          <p:cNvSpPr/>
          <p:nvPr/>
        </p:nvSpPr>
        <p:spPr>
          <a:xfrm rot="8100000">
            <a:off x="6701735" y="3931252"/>
            <a:ext cx="360000" cy="270000"/>
          </a:xfrm>
          <a:prstGeom prst="leftArrow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AU" sz="1400" b="1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9C76FB5C-ABF3-461D-9B94-A358403A33A0}"/>
              </a:ext>
            </a:extLst>
          </p:cNvPr>
          <p:cNvSpPr/>
          <p:nvPr/>
        </p:nvSpPr>
        <p:spPr>
          <a:xfrm>
            <a:off x="5463887" y="2577694"/>
            <a:ext cx="1080000" cy="900000"/>
          </a:xfrm>
          <a:prstGeom prst="roundRect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Storage Interface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D93D3EE0-E7AB-42A7-BEBA-615D23E27C47}"/>
              </a:ext>
            </a:extLst>
          </p:cNvPr>
          <p:cNvSpPr/>
          <p:nvPr/>
        </p:nvSpPr>
        <p:spPr>
          <a:xfrm>
            <a:off x="10860101" y="4093572"/>
            <a:ext cx="1080000" cy="1080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Library</a:t>
            </a:r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56DB674C-326A-44A1-B854-4C5A95EEF6A3}"/>
              </a:ext>
            </a:extLst>
          </p:cNvPr>
          <p:cNvSpPr/>
          <p:nvPr/>
        </p:nvSpPr>
        <p:spPr>
          <a:xfrm>
            <a:off x="174459" y="3230397"/>
            <a:ext cx="1080000" cy="10800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Library</a:t>
            </a:r>
          </a:p>
        </p:txBody>
      </p: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DA82C4E2-58CB-493A-B6D3-ED6D6EAC9D24}"/>
              </a:ext>
            </a:extLst>
          </p:cNvPr>
          <p:cNvSpPr/>
          <p:nvPr/>
        </p:nvSpPr>
        <p:spPr>
          <a:xfrm rot="16200000">
            <a:off x="2297746" y="2129618"/>
            <a:ext cx="360000" cy="270000"/>
          </a:xfrm>
          <a:prstGeom prst="rightArrow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AU" sz="1400" b="1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1" name="Rectangle: Rounded Corners 80">
            <a:extLst>
              <a:ext uri="{FF2B5EF4-FFF2-40B4-BE49-F238E27FC236}">
                <a16:creationId xmlns:a16="http://schemas.microsoft.com/office/drawing/2014/main" id="{6A54DC40-F639-45B0-9826-39D3A16E3B59}"/>
              </a:ext>
            </a:extLst>
          </p:cNvPr>
          <p:cNvSpPr/>
          <p:nvPr/>
        </p:nvSpPr>
        <p:spPr>
          <a:xfrm>
            <a:off x="1940973" y="2607491"/>
            <a:ext cx="1080000" cy="900000"/>
          </a:xfrm>
          <a:prstGeom prst="roundRect">
            <a:avLst/>
          </a:prstGeom>
          <a:solidFill>
            <a:schemeClr val="accent6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AU" sz="1400" b="1" dirty="0">
                <a:latin typeface="Helvetica" panose="020B0604020202020204" pitchFamily="34" charset="0"/>
                <a:cs typeface="Helvetica" panose="020B0604020202020204" pitchFamily="34" charset="0"/>
              </a:rPr>
              <a:t>Upload to </a:t>
            </a:r>
            <a:r>
              <a:rPr lang="en-AU" sz="14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Pawsey</a:t>
            </a:r>
            <a:endParaRPr lang="en-AU" sz="1400" b="1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3" name="Arrow: Left-Right 82">
            <a:extLst>
              <a:ext uri="{FF2B5EF4-FFF2-40B4-BE49-F238E27FC236}">
                <a16:creationId xmlns:a16="http://schemas.microsoft.com/office/drawing/2014/main" id="{7126A28D-88E0-4537-BD8D-BA170B24545D}"/>
              </a:ext>
            </a:extLst>
          </p:cNvPr>
          <p:cNvSpPr/>
          <p:nvPr/>
        </p:nvSpPr>
        <p:spPr>
          <a:xfrm rot="16200000">
            <a:off x="5848860" y="3635398"/>
            <a:ext cx="360000" cy="270000"/>
          </a:xfrm>
          <a:prstGeom prst="leftRightArrow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AU" sz="1400" b="1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4" name="Arrow: Left-Right 83">
            <a:extLst>
              <a:ext uri="{FF2B5EF4-FFF2-40B4-BE49-F238E27FC236}">
                <a16:creationId xmlns:a16="http://schemas.microsoft.com/office/drawing/2014/main" id="{67E393C8-B9D3-4FEF-887D-1D46ED7ACA28}"/>
              </a:ext>
            </a:extLst>
          </p:cNvPr>
          <p:cNvSpPr/>
          <p:nvPr/>
        </p:nvSpPr>
        <p:spPr>
          <a:xfrm rot="16200000">
            <a:off x="5844613" y="2175908"/>
            <a:ext cx="360000" cy="270000"/>
          </a:xfrm>
          <a:prstGeom prst="leftRightArrow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AU" sz="1400" b="1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5" name="Arrow: Right 84">
            <a:extLst>
              <a:ext uri="{FF2B5EF4-FFF2-40B4-BE49-F238E27FC236}">
                <a16:creationId xmlns:a16="http://schemas.microsoft.com/office/drawing/2014/main" id="{2488C50A-411E-49C5-B58B-64950B8FCBDB}"/>
              </a:ext>
            </a:extLst>
          </p:cNvPr>
          <p:cNvSpPr/>
          <p:nvPr/>
        </p:nvSpPr>
        <p:spPr>
          <a:xfrm rot="2700000">
            <a:off x="1471699" y="4210784"/>
            <a:ext cx="360000" cy="270000"/>
          </a:xfrm>
          <a:prstGeom prst="rightArrow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AU" sz="1400" b="1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6" name="Arrow: Left 85">
            <a:extLst>
              <a:ext uri="{FF2B5EF4-FFF2-40B4-BE49-F238E27FC236}">
                <a16:creationId xmlns:a16="http://schemas.microsoft.com/office/drawing/2014/main" id="{C4CD33D2-C7A5-45C0-8067-74ACC1907067}"/>
              </a:ext>
            </a:extLst>
          </p:cNvPr>
          <p:cNvSpPr/>
          <p:nvPr/>
        </p:nvSpPr>
        <p:spPr>
          <a:xfrm rot="8100000">
            <a:off x="1429673" y="3230173"/>
            <a:ext cx="360000" cy="270000"/>
          </a:xfrm>
          <a:prstGeom prst="leftArrow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AU" sz="1400" b="1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7" name="Arrow: Right 86">
            <a:extLst>
              <a:ext uri="{FF2B5EF4-FFF2-40B4-BE49-F238E27FC236}">
                <a16:creationId xmlns:a16="http://schemas.microsoft.com/office/drawing/2014/main" id="{9BE43A2D-9F16-4768-9A3C-392C4C38BD5B}"/>
              </a:ext>
            </a:extLst>
          </p:cNvPr>
          <p:cNvSpPr/>
          <p:nvPr/>
        </p:nvSpPr>
        <p:spPr>
          <a:xfrm rot="18900000">
            <a:off x="10390528" y="4948572"/>
            <a:ext cx="360000" cy="270000"/>
          </a:xfrm>
          <a:prstGeom prst="rightArrow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AU" sz="1400" b="1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8" name="Arrow: Left 87">
            <a:extLst>
              <a:ext uri="{FF2B5EF4-FFF2-40B4-BE49-F238E27FC236}">
                <a16:creationId xmlns:a16="http://schemas.microsoft.com/office/drawing/2014/main" id="{F4D915E1-7900-43AD-A637-E7CC135C1006}"/>
              </a:ext>
            </a:extLst>
          </p:cNvPr>
          <p:cNvSpPr/>
          <p:nvPr/>
        </p:nvSpPr>
        <p:spPr>
          <a:xfrm rot="13500000">
            <a:off x="10348502" y="3967961"/>
            <a:ext cx="360000" cy="270000"/>
          </a:xfrm>
          <a:prstGeom prst="leftArrow">
            <a:avLst/>
          </a:prstGeom>
          <a:solidFill>
            <a:schemeClr val="accent2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en-AU" sz="1400" b="1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196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FF28523-9DC5-4A67-8240-959E0D933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9783" y="0"/>
            <a:ext cx="5592217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2C6D60C-88EE-4BE6-AFA7-F1C2BA1B59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4731" y="0"/>
            <a:ext cx="6824514" cy="6858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3C15386-ECA5-432B-AF62-4BB3CA9E432B}"/>
              </a:ext>
            </a:extLst>
          </p:cNvPr>
          <p:cNvSpPr txBox="1"/>
          <p:nvPr/>
        </p:nvSpPr>
        <p:spPr>
          <a:xfrm>
            <a:off x="9217152" y="0"/>
            <a:ext cx="2974848" cy="1323439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L: Detects principle subjects</a:t>
            </a:r>
            <a:b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 (at some distance)</a:t>
            </a:r>
          </a:p>
          <a:p>
            <a:pPr algn="r"/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R: Misses one principle subject because face is </a:t>
            </a:r>
            <a:b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at too extreme an angle</a:t>
            </a:r>
          </a:p>
        </p:txBody>
      </p:sp>
    </p:spTree>
    <p:extLst>
      <p:ext uri="{BB962C8B-B14F-4D97-AF65-F5344CB8AC3E}">
        <p14:creationId xmlns:p14="http://schemas.microsoft.com/office/powerpoint/2010/main" val="2675125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E8FE72F-6F61-4C8C-8284-708A05D163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4516" y="-220776"/>
            <a:ext cx="12366516" cy="929904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377C4B8-5E4F-4A12-A48E-DABD5FF68019}"/>
              </a:ext>
            </a:extLst>
          </p:cNvPr>
          <p:cNvSpPr txBox="1"/>
          <p:nvPr/>
        </p:nvSpPr>
        <p:spPr>
          <a:xfrm>
            <a:off x="9460992" y="0"/>
            <a:ext cx="2731008" cy="338554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Detects principle subjects</a:t>
            </a:r>
          </a:p>
        </p:txBody>
      </p:sp>
    </p:spTree>
    <p:extLst>
      <p:ext uri="{BB962C8B-B14F-4D97-AF65-F5344CB8AC3E}">
        <p14:creationId xmlns:p14="http://schemas.microsoft.com/office/powerpoint/2010/main" val="3326069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ED3769-1191-4E0B-93E9-BEFF389033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7743" y="0"/>
            <a:ext cx="8767281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A8C34C4-322E-4010-A35B-4168E617E2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2024" y="0"/>
            <a:ext cx="4755059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B307AD-01EF-424C-91E4-DBB04184EE7E}"/>
              </a:ext>
            </a:extLst>
          </p:cNvPr>
          <p:cNvSpPr txBox="1"/>
          <p:nvPr/>
        </p:nvSpPr>
        <p:spPr>
          <a:xfrm>
            <a:off x="9022080" y="0"/>
            <a:ext cx="3169920" cy="107721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L: Detects face from old photo</a:t>
            </a:r>
          </a:p>
          <a:p>
            <a:pPr algn="r"/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R: Misses some faces because they are too small – will be addressed with larger images</a:t>
            </a:r>
          </a:p>
        </p:txBody>
      </p:sp>
    </p:spTree>
    <p:extLst>
      <p:ext uri="{BB962C8B-B14F-4D97-AF65-F5344CB8AC3E}">
        <p14:creationId xmlns:p14="http://schemas.microsoft.com/office/powerpoint/2010/main" val="285407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Picture 212">
            <a:extLst>
              <a:ext uri="{FF2B5EF4-FFF2-40B4-BE49-F238E27FC236}">
                <a16:creationId xmlns:a16="http://schemas.microsoft.com/office/drawing/2014/main" id="{258C40F5-7DFF-4FDD-A985-6A9D82A5C8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6376" y="4370832"/>
            <a:ext cx="1905000" cy="1905000"/>
          </a:xfrm>
          <a:prstGeom prst="rect">
            <a:avLst/>
          </a:prstGeom>
        </p:spPr>
      </p:pic>
      <p:pic>
        <p:nvPicPr>
          <p:cNvPr id="219" name="Picture 218">
            <a:extLst>
              <a:ext uri="{FF2B5EF4-FFF2-40B4-BE49-F238E27FC236}">
                <a16:creationId xmlns:a16="http://schemas.microsoft.com/office/drawing/2014/main" id="{07A28B93-DC9B-4FE0-9C30-B34AE22C62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76" y="4370832"/>
            <a:ext cx="1905000" cy="1905000"/>
          </a:xfrm>
          <a:prstGeom prst="rect">
            <a:avLst/>
          </a:prstGeom>
        </p:spPr>
      </p:pic>
      <p:pic>
        <p:nvPicPr>
          <p:cNvPr id="221" name="Picture 220">
            <a:extLst>
              <a:ext uri="{FF2B5EF4-FFF2-40B4-BE49-F238E27FC236}">
                <a16:creationId xmlns:a16="http://schemas.microsoft.com/office/drawing/2014/main" id="{CCFDC316-B8F7-4FCF-BA09-175163B480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6376" y="2465832"/>
            <a:ext cx="1905000" cy="1905000"/>
          </a:xfrm>
          <a:prstGeom prst="rect">
            <a:avLst/>
          </a:prstGeom>
        </p:spPr>
      </p:pic>
      <p:pic>
        <p:nvPicPr>
          <p:cNvPr id="223" name="Picture 222">
            <a:extLst>
              <a:ext uri="{FF2B5EF4-FFF2-40B4-BE49-F238E27FC236}">
                <a16:creationId xmlns:a16="http://schemas.microsoft.com/office/drawing/2014/main" id="{8D7330D7-E52D-490F-9ADF-53FC22B5F8A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1376" y="2465832"/>
            <a:ext cx="1905000" cy="1905000"/>
          </a:xfrm>
          <a:prstGeom prst="rect">
            <a:avLst/>
          </a:prstGeom>
        </p:spPr>
      </p:pic>
      <p:pic>
        <p:nvPicPr>
          <p:cNvPr id="225" name="Picture 224">
            <a:extLst>
              <a:ext uri="{FF2B5EF4-FFF2-40B4-BE49-F238E27FC236}">
                <a16:creationId xmlns:a16="http://schemas.microsoft.com/office/drawing/2014/main" id="{568AC1F1-4123-4B16-A4AA-7EAEF9B666B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376" y="2465832"/>
            <a:ext cx="1905000" cy="1905000"/>
          </a:xfrm>
          <a:prstGeom prst="rect">
            <a:avLst/>
          </a:prstGeom>
        </p:spPr>
      </p:pic>
      <p:pic>
        <p:nvPicPr>
          <p:cNvPr id="227" name="Picture 226">
            <a:extLst>
              <a:ext uri="{FF2B5EF4-FFF2-40B4-BE49-F238E27FC236}">
                <a16:creationId xmlns:a16="http://schemas.microsoft.com/office/drawing/2014/main" id="{485875A7-2BD4-4679-8E28-3F4D045C62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1376" y="2465832"/>
            <a:ext cx="1905000" cy="1905000"/>
          </a:xfrm>
          <a:prstGeom prst="rect">
            <a:avLst/>
          </a:prstGeom>
        </p:spPr>
      </p:pic>
      <p:pic>
        <p:nvPicPr>
          <p:cNvPr id="229" name="Picture 228">
            <a:extLst>
              <a:ext uri="{FF2B5EF4-FFF2-40B4-BE49-F238E27FC236}">
                <a16:creationId xmlns:a16="http://schemas.microsoft.com/office/drawing/2014/main" id="{CA79C3B4-95EE-463B-B4BF-05C28206125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376" y="2465832"/>
            <a:ext cx="1905000" cy="1905000"/>
          </a:xfrm>
          <a:prstGeom prst="rect">
            <a:avLst/>
          </a:prstGeom>
        </p:spPr>
      </p:pic>
      <p:pic>
        <p:nvPicPr>
          <p:cNvPr id="231" name="Picture 230">
            <a:extLst>
              <a:ext uri="{FF2B5EF4-FFF2-40B4-BE49-F238E27FC236}">
                <a16:creationId xmlns:a16="http://schemas.microsoft.com/office/drawing/2014/main" id="{CBDEAD92-AA34-4657-87AF-F61CECC285C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76" y="2465832"/>
            <a:ext cx="1905000" cy="1905000"/>
          </a:xfrm>
          <a:prstGeom prst="rect">
            <a:avLst/>
          </a:prstGeom>
        </p:spPr>
      </p:pic>
      <p:pic>
        <p:nvPicPr>
          <p:cNvPr id="233" name="Picture 232">
            <a:extLst>
              <a:ext uri="{FF2B5EF4-FFF2-40B4-BE49-F238E27FC236}">
                <a16:creationId xmlns:a16="http://schemas.microsoft.com/office/drawing/2014/main" id="{52F1B945-A0F5-4633-A6D2-9C1FCEBEAB5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66376" y="560832"/>
            <a:ext cx="1905000" cy="1905000"/>
          </a:xfrm>
          <a:prstGeom prst="rect">
            <a:avLst/>
          </a:prstGeom>
        </p:spPr>
      </p:pic>
      <p:pic>
        <p:nvPicPr>
          <p:cNvPr id="235" name="Picture 234">
            <a:extLst>
              <a:ext uri="{FF2B5EF4-FFF2-40B4-BE49-F238E27FC236}">
                <a16:creationId xmlns:a16="http://schemas.microsoft.com/office/drawing/2014/main" id="{5A75EFC3-6008-4001-8DB9-710E74D59E7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1376" y="560832"/>
            <a:ext cx="1905000" cy="1905000"/>
          </a:xfrm>
          <a:prstGeom prst="rect">
            <a:avLst/>
          </a:prstGeom>
        </p:spPr>
      </p:pic>
      <p:pic>
        <p:nvPicPr>
          <p:cNvPr id="237" name="Picture 236">
            <a:extLst>
              <a:ext uri="{FF2B5EF4-FFF2-40B4-BE49-F238E27FC236}">
                <a16:creationId xmlns:a16="http://schemas.microsoft.com/office/drawing/2014/main" id="{4FD22E98-E47E-461B-BA0E-577F4A2482B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376" y="560832"/>
            <a:ext cx="1905000" cy="1905000"/>
          </a:xfrm>
          <a:prstGeom prst="rect">
            <a:avLst/>
          </a:prstGeom>
        </p:spPr>
      </p:pic>
      <p:pic>
        <p:nvPicPr>
          <p:cNvPr id="239" name="Picture 238">
            <a:extLst>
              <a:ext uri="{FF2B5EF4-FFF2-40B4-BE49-F238E27FC236}">
                <a16:creationId xmlns:a16="http://schemas.microsoft.com/office/drawing/2014/main" id="{4F76A824-B596-4CA3-9F5F-6B4A35EA596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1376" y="560832"/>
            <a:ext cx="1905000" cy="1905000"/>
          </a:xfrm>
          <a:prstGeom prst="rect">
            <a:avLst/>
          </a:prstGeom>
        </p:spPr>
      </p:pic>
      <p:pic>
        <p:nvPicPr>
          <p:cNvPr id="241" name="Picture 240">
            <a:extLst>
              <a:ext uri="{FF2B5EF4-FFF2-40B4-BE49-F238E27FC236}">
                <a16:creationId xmlns:a16="http://schemas.microsoft.com/office/drawing/2014/main" id="{2339605A-D5E3-4D34-BDA9-04A552840CF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376" y="560832"/>
            <a:ext cx="1905000" cy="1905000"/>
          </a:xfrm>
          <a:prstGeom prst="rect">
            <a:avLst/>
          </a:prstGeom>
        </p:spPr>
      </p:pic>
      <p:pic>
        <p:nvPicPr>
          <p:cNvPr id="243" name="Picture 242">
            <a:extLst>
              <a:ext uri="{FF2B5EF4-FFF2-40B4-BE49-F238E27FC236}">
                <a16:creationId xmlns:a16="http://schemas.microsoft.com/office/drawing/2014/main" id="{F38D81C8-8D36-4134-AD14-E67BB8981CA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76" y="560832"/>
            <a:ext cx="1905000" cy="1905000"/>
          </a:xfrm>
          <a:prstGeom prst="rect">
            <a:avLst/>
          </a:prstGeom>
        </p:spPr>
      </p:pic>
      <p:pic>
        <p:nvPicPr>
          <p:cNvPr id="246" name="Picture 245" descr="An old photo of a person&#10;&#10;Description generated with high confidence">
            <a:extLst>
              <a:ext uri="{FF2B5EF4-FFF2-40B4-BE49-F238E27FC236}">
                <a16:creationId xmlns:a16="http://schemas.microsoft.com/office/drawing/2014/main" id="{0D53DB03-DF26-4F23-BD79-3C18C99D9746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1376" y="4370832"/>
            <a:ext cx="1905000" cy="1905000"/>
          </a:xfrm>
          <a:prstGeom prst="rect">
            <a:avLst/>
          </a:prstGeom>
        </p:spPr>
      </p:pic>
      <p:pic>
        <p:nvPicPr>
          <p:cNvPr id="248" name="Picture 247" descr="A person wearing a suit and tie looking at the camera&#10;&#10;Description generated with very high confidence">
            <a:extLst>
              <a:ext uri="{FF2B5EF4-FFF2-40B4-BE49-F238E27FC236}">
                <a16:creationId xmlns:a16="http://schemas.microsoft.com/office/drawing/2014/main" id="{DF36D0A1-D89D-4FCD-A816-D65D211F336E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376" y="4370832"/>
            <a:ext cx="1905000" cy="1905000"/>
          </a:xfrm>
          <a:prstGeom prst="rect">
            <a:avLst/>
          </a:prstGeom>
        </p:spPr>
      </p:pic>
      <p:pic>
        <p:nvPicPr>
          <p:cNvPr id="250" name="Picture 249" descr="A close up of a person&#10;&#10;Description generated with very high confidence">
            <a:extLst>
              <a:ext uri="{FF2B5EF4-FFF2-40B4-BE49-F238E27FC236}">
                <a16:creationId xmlns:a16="http://schemas.microsoft.com/office/drawing/2014/main" id="{785792FE-3132-4C60-921D-51AF62150F87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1376" y="4370832"/>
            <a:ext cx="1905000" cy="1905000"/>
          </a:xfrm>
          <a:prstGeom prst="rect">
            <a:avLst/>
          </a:prstGeom>
        </p:spPr>
      </p:pic>
      <p:pic>
        <p:nvPicPr>
          <p:cNvPr id="252" name="Picture 251" descr="A blurry close up of a person&#10;&#10;Description generated with very high confidence">
            <a:extLst>
              <a:ext uri="{FF2B5EF4-FFF2-40B4-BE49-F238E27FC236}">
                <a16:creationId xmlns:a16="http://schemas.microsoft.com/office/drawing/2014/main" id="{995C1B76-17EB-4911-A146-0EB934EC07DF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6376" y="4370832"/>
            <a:ext cx="1905000" cy="1905000"/>
          </a:xfrm>
          <a:prstGeom prst="rect">
            <a:avLst/>
          </a:prstGeom>
        </p:spPr>
      </p:pic>
      <p:sp>
        <p:nvSpPr>
          <p:cNvPr id="253" name="TextBox 252">
            <a:extLst>
              <a:ext uri="{FF2B5EF4-FFF2-40B4-BE49-F238E27FC236}">
                <a16:creationId xmlns:a16="http://schemas.microsoft.com/office/drawing/2014/main" id="{D4A8812E-895B-4C1C-9ADC-6415C0F1418A}"/>
              </a:ext>
            </a:extLst>
          </p:cNvPr>
          <p:cNvSpPr txBox="1"/>
          <p:nvPr/>
        </p:nvSpPr>
        <p:spPr>
          <a:xfrm>
            <a:off x="8851392" y="0"/>
            <a:ext cx="3340608" cy="83099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Photo distortion is caused by normalisation – all eyes and lips are moved to the same place.</a:t>
            </a:r>
          </a:p>
        </p:txBody>
      </p:sp>
    </p:spTree>
    <p:extLst>
      <p:ext uri="{BB962C8B-B14F-4D97-AF65-F5344CB8AC3E}">
        <p14:creationId xmlns:p14="http://schemas.microsoft.com/office/powerpoint/2010/main" val="3794876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white and black truck parked in front of a building&#10;&#10;Description generated with very high confidence">
            <a:extLst>
              <a:ext uri="{FF2B5EF4-FFF2-40B4-BE49-F238E27FC236}">
                <a16:creationId xmlns:a16="http://schemas.microsoft.com/office/drawing/2014/main" id="{9EBC69AD-C46B-46EE-84F4-8AD6D2AB46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5" t="3219" r="3148" b="5977"/>
          <a:stretch/>
        </p:blipFill>
        <p:spPr>
          <a:xfrm>
            <a:off x="-1411370" y="0"/>
            <a:ext cx="8698373" cy="6858000"/>
          </a:xfrm>
          <a:prstGeom prst="rect">
            <a:avLst/>
          </a:prstGeom>
        </p:spPr>
      </p:pic>
      <p:pic>
        <p:nvPicPr>
          <p:cNvPr id="6" name="Picture 5" descr="A picture containing photo, indoor, monitor, wall&#10;&#10;Description generated with high confidence">
            <a:extLst>
              <a:ext uri="{FF2B5EF4-FFF2-40B4-BE49-F238E27FC236}">
                <a16:creationId xmlns:a16="http://schemas.microsoft.com/office/drawing/2014/main" id="{A396410E-5234-43B5-BFCD-EF7B64F57F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14" t="1731" r="2451" b="3468"/>
          <a:stretch/>
        </p:blipFill>
        <p:spPr>
          <a:xfrm>
            <a:off x="6924396" y="0"/>
            <a:ext cx="5267604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D5706EF-C40E-4B2E-9AE5-25A61E5E7FC6}"/>
              </a:ext>
            </a:extLst>
          </p:cNvPr>
          <p:cNvSpPr txBox="1"/>
          <p:nvPr/>
        </p:nvSpPr>
        <p:spPr>
          <a:xfrm>
            <a:off x="0" y="0"/>
            <a:ext cx="3169920" cy="1077218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L: Has difficulty detecting </a:t>
            </a:r>
            <a:b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low contrast text</a:t>
            </a:r>
          </a:p>
          <a:p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R: Detects main headings, individual names are too small</a:t>
            </a:r>
          </a:p>
        </p:txBody>
      </p:sp>
    </p:spTree>
    <p:extLst>
      <p:ext uri="{BB962C8B-B14F-4D97-AF65-F5344CB8AC3E}">
        <p14:creationId xmlns:p14="http://schemas.microsoft.com/office/powerpoint/2010/main" val="2507816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BA6BCC7B-78A6-4D8E-8D34-503ACFE0D286}"/>
              </a:ext>
            </a:extLst>
          </p:cNvPr>
          <p:cNvGrpSpPr/>
          <p:nvPr/>
        </p:nvGrpSpPr>
        <p:grpSpPr>
          <a:xfrm>
            <a:off x="2987040" y="3270504"/>
            <a:ext cx="5379064" cy="316992"/>
            <a:chOff x="2987040" y="3270504"/>
            <a:chExt cx="5379064" cy="316992"/>
          </a:xfrm>
        </p:grpSpPr>
        <p:sp>
          <p:nvSpPr>
            <p:cNvPr id="6" name="Arrow: Right 5">
              <a:extLst>
                <a:ext uri="{FF2B5EF4-FFF2-40B4-BE49-F238E27FC236}">
                  <a16:creationId xmlns:a16="http://schemas.microsoft.com/office/drawing/2014/main" id="{223CDE11-E172-4B79-B28A-AD5F475B9BCD}"/>
                </a:ext>
              </a:extLst>
            </p:cNvPr>
            <p:cNvSpPr/>
            <p:nvPr/>
          </p:nvSpPr>
          <p:spPr>
            <a:xfrm>
              <a:off x="2987040" y="3270504"/>
              <a:ext cx="766784" cy="316992"/>
            </a:xfrm>
            <a:prstGeom prst="rightArrow">
              <a:avLst/>
            </a:prstGeom>
            <a:solidFill>
              <a:schemeClr val="accent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600" b="1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6F076767-E8ED-4283-B559-98C21172D6D6}"/>
                </a:ext>
              </a:extLst>
            </p:cNvPr>
            <p:cNvSpPr/>
            <p:nvPr/>
          </p:nvSpPr>
          <p:spPr>
            <a:xfrm>
              <a:off x="7599320" y="3270504"/>
              <a:ext cx="766784" cy="316992"/>
            </a:xfrm>
            <a:prstGeom prst="rightArrow">
              <a:avLst/>
            </a:prstGeom>
            <a:solidFill>
              <a:schemeClr val="accent2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 sz="1600" b="1">
                <a:latin typeface="Helvetica" panose="020B0604020202020204" pitchFamily="34" charset="0"/>
                <a:cs typeface="Helvetica" panose="020B0604020202020204" pitchFamily="34" charset="0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2EF2772B-AA58-4424-A44C-8A7FBDAC98AC}"/>
              </a:ext>
            </a:extLst>
          </p:cNvPr>
          <p:cNvSpPr/>
          <p:nvPr/>
        </p:nvSpPr>
        <p:spPr>
          <a:xfrm>
            <a:off x="284988" y="2630698"/>
            <a:ext cx="256032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600" dirty="0">
                <a:latin typeface="Helvetica" panose="020B0604020202020204" pitchFamily="34" charset="0"/>
                <a:cs typeface="Helvetica" panose="020B0604020202020204" pitchFamily="34" charset="0"/>
              </a:rPr>
              <a:t>311688PD: Durham House building premises of Wrightson Dance Studios, The Inn Trim hairdressers, Galore House (no. 842) and Marjorie Young Antiques (no. 836) Hay Street, Perth, December 1982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44EC6F-8719-4C31-BE5D-482C6EC16A9E}"/>
              </a:ext>
            </a:extLst>
          </p:cNvPr>
          <p:cNvSpPr/>
          <p:nvPr/>
        </p:nvSpPr>
        <p:spPr>
          <a:xfrm>
            <a:off x="284988" y="1438192"/>
            <a:ext cx="256032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800" b="1" u="sng" dirty="0">
                <a:latin typeface="Helvetica" panose="020B0604020202020204" pitchFamily="34" charset="0"/>
                <a:cs typeface="Helvetica" panose="020B0604020202020204" pitchFamily="34" charset="0"/>
              </a:rPr>
              <a:t>Image</a:t>
            </a:r>
            <a:br>
              <a:rPr lang="en-AU" sz="2800" b="1" u="sng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AU" sz="2800" b="1" u="sng" dirty="0">
                <a:latin typeface="Helvetica" panose="020B0604020202020204" pitchFamily="34" charset="0"/>
                <a:cs typeface="Helvetica" panose="020B0604020202020204" pitchFamily="34" charset="0"/>
              </a:rPr>
              <a:t>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22F41B-5C75-4BF4-A84F-258E315C0842}"/>
              </a:ext>
            </a:extLst>
          </p:cNvPr>
          <p:cNvSpPr/>
          <p:nvPr/>
        </p:nvSpPr>
        <p:spPr>
          <a:xfrm>
            <a:off x="4359836" y="2630698"/>
            <a:ext cx="2779776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6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building_name</a:t>
            </a:r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lang="en-AU" sz="1600" dirty="0">
                <a:latin typeface="Helvetica" panose="020B0604020202020204" pitchFamily="34" charset="0"/>
                <a:cs typeface="Helvetica" panose="020B0604020202020204" pitchFamily="34" charset="0"/>
              </a:rPr>
              <a:t>None</a:t>
            </a:r>
          </a:p>
          <a:p>
            <a:r>
              <a:rPr lang="en-AU" sz="16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street_number</a:t>
            </a:r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r>
              <a:rPr lang="en-AU" sz="1600" dirty="0">
                <a:latin typeface="Helvetica" panose="020B0604020202020204" pitchFamily="34" charset="0"/>
                <a:cs typeface="Helvetica" panose="020B0604020202020204" pitchFamily="34" charset="0"/>
              </a:rPr>
              <a:t> ‘836-842’</a:t>
            </a:r>
          </a:p>
          <a:p>
            <a:r>
              <a:rPr lang="en-AU" sz="16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street_name</a:t>
            </a:r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r>
              <a:rPr lang="en-AU" sz="1600" dirty="0">
                <a:latin typeface="Helvetica" panose="020B0604020202020204" pitchFamily="34" charset="0"/>
                <a:cs typeface="Helvetica" panose="020B0604020202020204" pitchFamily="34" charset="0"/>
              </a:rPr>
              <a:t> 'Hay’</a:t>
            </a:r>
          </a:p>
          <a:p>
            <a:r>
              <a:rPr lang="en-AU" sz="16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street_type</a:t>
            </a:r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lang="en-AU" sz="1600" dirty="0">
                <a:latin typeface="Helvetica" panose="020B0604020202020204" pitchFamily="34" charset="0"/>
                <a:cs typeface="Helvetica" panose="020B0604020202020204" pitchFamily="34" charset="0"/>
              </a:rPr>
              <a:t>'Street'</a:t>
            </a:r>
          </a:p>
          <a:p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suburb: </a:t>
            </a:r>
            <a:r>
              <a:rPr lang="en-AU" sz="1600" dirty="0">
                <a:latin typeface="Helvetica" panose="020B0604020202020204" pitchFamily="34" charset="0"/>
                <a:cs typeface="Helvetica" panose="020B0604020202020204" pitchFamily="34" charset="0"/>
              </a:rPr>
              <a:t>'Perth’</a:t>
            </a:r>
          </a:p>
          <a:p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state:</a:t>
            </a:r>
            <a:r>
              <a:rPr lang="en-AU" sz="1600" dirty="0">
                <a:latin typeface="Helvetica" panose="020B0604020202020204" pitchFamily="34" charset="0"/>
                <a:cs typeface="Helvetica" panose="020B0604020202020204" pitchFamily="34" charset="0"/>
              </a:rPr>
              <a:t> 'WA'</a:t>
            </a:r>
          </a:p>
          <a:p>
            <a:r>
              <a:rPr lang="en-AU" sz="16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location_type</a:t>
            </a:r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lang="en-AU" sz="1600" dirty="0">
                <a:latin typeface="Helvetica" panose="020B0604020202020204" pitchFamily="34" charset="0"/>
                <a:cs typeface="Helvetica" panose="020B0604020202020204" pitchFamily="34" charset="0"/>
              </a:rPr>
              <a:t>‘parsed’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FF6DD9-A28B-425A-9416-E090BD6E4B97}"/>
              </a:ext>
            </a:extLst>
          </p:cNvPr>
          <p:cNvSpPr/>
          <p:nvPr/>
        </p:nvSpPr>
        <p:spPr>
          <a:xfrm>
            <a:off x="4123288" y="1427565"/>
            <a:ext cx="325287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800" b="1" u="sng" dirty="0">
                <a:latin typeface="Helvetica" panose="020B0604020202020204" pitchFamily="34" charset="0"/>
                <a:cs typeface="Helvetica" panose="020B0604020202020204" pitchFamily="34" charset="0"/>
              </a:rPr>
              <a:t>Parsed </a:t>
            </a:r>
            <a:br>
              <a:rPr lang="en-AU" sz="2800" b="1" u="sng" dirty="0">
                <a:latin typeface="Helvetica" panose="020B0604020202020204" pitchFamily="34" charset="0"/>
                <a:cs typeface="Helvetica" panose="020B0604020202020204" pitchFamily="34" charset="0"/>
              </a:rPr>
            </a:br>
            <a:r>
              <a:rPr lang="en-AU" sz="2800" b="1" u="sng" dirty="0">
                <a:latin typeface="Helvetica" panose="020B0604020202020204" pitchFamily="34" charset="0"/>
                <a:cs typeface="Helvetica" panose="020B0604020202020204" pitchFamily="34" charset="0"/>
              </a:rPr>
              <a:t>Address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85692F5-B7AC-4618-88D4-4F431ADE567F}"/>
              </a:ext>
            </a:extLst>
          </p:cNvPr>
          <p:cNvSpPr/>
          <p:nvPr/>
        </p:nvSpPr>
        <p:spPr>
          <a:xfrm>
            <a:off x="8942504" y="2630698"/>
            <a:ext cx="2676144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6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building_name</a:t>
            </a:r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lang="en-AU" sz="1600" dirty="0">
                <a:latin typeface="Helvetica" panose="020B0604020202020204" pitchFamily="34" charset="0"/>
                <a:cs typeface="Helvetica" panose="020B0604020202020204" pitchFamily="34" charset="0"/>
              </a:rPr>
              <a:t>None</a:t>
            </a:r>
          </a:p>
          <a:p>
            <a:r>
              <a:rPr lang="en-AU" sz="16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street_number</a:t>
            </a:r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r>
              <a:rPr lang="en-AU" sz="1600" dirty="0">
                <a:latin typeface="Helvetica" panose="020B0604020202020204" pitchFamily="34" charset="0"/>
                <a:cs typeface="Helvetica" panose="020B0604020202020204" pitchFamily="34" charset="0"/>
              </a:rPr>
              <a:t> '838-842’</a:t>
            </a:r>
          </a:p>
          <a:p>
            <a:r>
              <a:rPr lang="en-AU" sz="16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street_name</a:t>
            </a:r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:</a:t>
            </a:r>
            <a:r>
              <a:rPr lang="en-AU" sz="1600" dirty="0">
                <a:latin typeface="Helvetica" panose="020B0604020202020204" pitchFamily="34" charset="0"/>
                <a:cs typeface="Helvetica" panose="020B0604020202020204" pitchFamily="34" charset="0"/>
              </a:rPr>
              <a:t> 'Hay’</a:t>
            </a:r>
          </a:p>
          <a:p>
            <a:r>
              <a:rPr lang="en-AU" sz="16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street_type</a:t>
            </a:r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lang="en-AU" sz="1600" dirty="0">
                <a:latin typeface="Helvetica" panose="020B0604020202020204" pitchFamily="34" charset="0"/>
                <a:cs typeface="Helvetica" panose="020B0604020202020204" pitchFamily="34" charset="0"/>
              </a:rPr>
              <a:t>'Street'</a:t>
            </a:r>
          </a:p>
          <a:p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suburb: </a:t>
            </a:r>
            <a:r>
              <a:rPr lang="en-AU" sz="1600" dirty="0">
                <a:latin typeface="Helvetica" panose="020B0604020202020204" pitchFamily="34" charset="0"/>
                <a:cs typeface="Helvetica" panose="020B0604020202020204" pitchFamily="34" charset="0"/>
              </a:rPr>
              <a:t>'Perth’</a:t>
            </a:r>
          </a:p>
          <a:p>
            <a:r>
              <a:rPr lang="en-AU" sz="16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post_code</a:t>
            </a:r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lang="en-AU" sz="1600" dirty="0">
                <a:latin typeface="Helvetica" panose="020B0604020202020204" pitchFamily="34" charset="0"/>
                <a:cs typeface="Helvetica" panose="020B0604020202020204" pitchFamily="34" charset="0"/>
              </a:rPr>
              <a:t>'6000’</a:t>
            </a:r>
          </a:p>
          <a:p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state:</a:t>
            </a:r>
            <a:r>
              <a:rPr lang="en-AU" sz="1600" dirty="0">
                <a:latin typeface="Helvetica" panose="020B0604020202020204" pitchFamily="34" charset="0"/>
                <a:cs typeface="Helvetica" panose="020B0604020202020204" pitchFamily="34" charset="0"/>
              </a:rPr>
              <a:t> 'WA'</a:t>
            </a:r>
          </a:p>
          <a:p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longitude:</a:t>
            </a:r>
            <a:r>
              <a:rPr lang="en-AU" sz="1600" dirty="0">
                <a:latin typeface="Helvetica" panose="020B0604020202020204" pitchFamily="34" charset="0"/>
                <a:cs typeface="Helvetica" panose="020B0604020202020204" pitchFamily="34" charset="0"/>
              </a:rPr>
              <a:t> 115.85448</a:t>
            </a:r>
          </a:p>
          <a:p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latitude:</a:t>
            </a:r>
            <a:r>
              <a:rPr lang="en-AU" sz="1600" dirty="0">
                <a:latin typeface="Helvetica" panose="020B0604020202020204" pitchFamily="34" charset="0"/>
                <a:cs typeface="Helvetica" panose="020B0604020202020204" pitchFamily="34" charset="0"/>
              </a:rPr>
              <a:t> -31.95236,</a:t>
            </a:r>
          </a:p>
          <a:p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confidence:</a:t>
            </a:r>
            <a:r>
              <a:rPr lang="en-AU" sz="1600" dirty="0">
                <a:latin typeface="Helvetica" panose="020B0604020202020204" pitchFamily="34" charset="0"/>
                <a:cs typeface="Helvetica" panose="020B0604020202020204" pitchFamily="34" charset="0"/>
              </a:rPr>
              <a:t> 0.05,</a:t>
            </a:r>
          </a:p>
          <a:p>
            <a:r>
              <a:rPr lang="en-AU" sz="1600" b="1" dirty="0" err="1">
                <a:latin typeface="Helvetica" panose="020B0604020202020204" pitchFamily="34" charset="0"/>
                <a:cs typeface="Helvetica" panose="020B0604020202020204" pitchFamily="34" charset="0"/>
              </a:rPr>
              <a:t>location_type</a:t>
            </a:r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: </a:t>
            </a:r>
            <a:r>
              <a:rPr lang="en-AU" sz="1600" dirty="0">
                <a:latin typeface="Helvetica" panose="020B0604020202020204" pitchFamily="34" charset="0"/>
                <a:cs typeface="Helvetica" panose="020B0604020202020204" pitchFamily="34" charset="0"/>
              </a:rPr>
              <a:t>'geocoded’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CFB87A4-CB95-45CC-B448-00685B94017A}"/>
              </a:ext>
            </a:extLst>
          </p:cNvPr>
          <p:cNvSpPr/>
          <p:nvPr/>
        </p:nvSpPr>
        <p:spPr>
          <a:xfrm>
            <a:off x="8654140" y="1426536"/>
            <a:ext cx="325287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AU" sz="2800" b="1" u="sng" dirty="0">
                <a:latin typeface="Helvetica" panose="020B0604020202020204" pitchFamily="34" charset="0"/>
                <a:cs typeface="Helvetica" panose="020B0604020202020204" pitchFamily="34" charset="0"/>
              </a:rPr>
              <a:t>Geocoded Address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D04887B-2017-4D82-A118-18D49DA657DA}"/>
              </a:ext>
            </a:extLst>
          </p:cNvPr>
          <p:cNvSpPr txBox="1"/>
          <p:nvPr/>
        </p:nvSpPr>
        <p:spPr>
          <a:xfrm>
            <a:off x="8854227" y="0"/>
            <a:ext cx="3337773" cy="83099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r"/>
            <a:r>
              <a:rPr lang="en-AU" sz="1600" b="1" u="sng" dirty="0" err="1">
                <a:latin typeface="Helvetica" panose="020B0604020202020204" pitchFamily="34" charset="0"/>
                <a:cs typeface="Helvetica" panose="020B0604020202020204" pitchFamily="34" charset="0"/>
              </a:rPr>
              <a:t>Mappify</a:t>
            </a:r>
            <a:r>
              <a:rPr lang="en-AU" sz="1600" b="1" u="sng" dirty="0">
                <a:latin typeface="Helvetica" panose="020B0604020202020204" pitchFamily="34" charset="0"/>
                <a:cs typeface="Helvetica" panose="020B0604020202020204" pitchFamily="34" charset="0"/>
              </a:rPr>
              <a:t> API</a:t>
            </a:r>
          </a:p>
          <a:p>
            <a:pPr algn="r"/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2,500 request limit per day (free)</a:t>
            </a:r>
          </a:p>
          <a:p>
            <a:pPr algn="r"/>
            <a:r>
              <a:rPr lang="en-AU" sz="1600" b="1" dirty="0">
                <a:latin typeface="Helvetica" panose="020B0604020202020204" pitchFamily="34" charset="0"/>
                <a:cs typeface="Helvetica" panose="020B0604020202020204" pitchFamily="34" charset="0"/>
              </a:rPr>
              <a:t>Based on PSMA G-NAF dataset</a:t>
            </a:r>
          </a:p>
        </p:txBody>
      </p:sp>
    </p:spTree>
    <p:extLst>
      <p:ext uri="{BB962C8B-B14F-4D97-AF65-F5344CB8AC3E}">
        <p14:creationId xmlns:p14="http://schemas.microsoft.com/office/powerpoint/2010/main" val="38875894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1079</TotalTime>
  <Words>269</Words>
  <Application>Microsoft Office PowerPoint</Application>
  <PresentationFormat>Widescreen</PresentationFormat>
  <Paragraphs>75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 Light</vt:lpstr>
      <vt:lpstr>Calibri</vt:lpstr>
      <vt:lpstr>Helvetica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Shelton</dc:creator>
  <cp:lastModifiedBy>Mark Shelton</cp:lastModifiedBy>
  <cp:revision>33</cp:revision>
  <dcterms:created xsi:type="dcterms:W3CDTF">2018-01-22T06:34:32Z</dcterms:created>
  <dcterms:modified xsi:type="dcterms:W3CDTF">2018-01-28T09:57:38Z</dcterms:modified>
</cp:coreProperties>
</file>

<file path=docProps/thumbnail.jpeg>
</file>